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Lst>
  <p:sldIdLst>
    <p:sldId id="256" r:id="rId3"/>
    <p:sldId id="257" r:id="rId4"/>
  </p:sldIdLst>
  <p:sldSz cx="10693400" cy="7561263"/>
  <p:notesSz cx="6858000" cy="9144000"/>
  <p:defaultText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1" d="100"/>
          <a:sy n="81" d="100"/>
        </p:scale>
        <p:origin x="396" y="-960"/>
      </p:cViewPr>
      <p:guideLst>
        <p:guide orient="horz" pos="238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9581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63761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97" y="1103"/>
            <a:ext cx="10693970" cy="7560160"/>
          </a:xfrm>
          <a:prstGeom prst="rect">
            <a:avLst/>
          </a:prstGeom>
        </p:spPr>
      </p:pic>
    </p:spTree>
    <p:extLst>
      <p:ext uri="{BB962C8B-B14F-4D97-AF65-F5344CB8AC3E}">
        <p14:creationId xmlns:p14="http://schemas.microsoft.com/office/powerpoint/2010/main" val="1159462573"/>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1043056" rtl="0" eaLnBrk="1" latinLnBrk="0" hangingPunct="1">
        <a:spcBef>
          <a:spcPct val="0"/>
        </a:spcBef>
        <a:buNone/>
        <a:defRPr sz="5000" kern="1200">
          <a:solidFill>
            <a:schemeClr val="tx1"/>
          </a:solidFill>
          <a:latin typeface="+mj-lt"/>
          <a:ea typeface="+mj-ea"/>
          <a:cs typeface="+mj-cs"/>
        </a:defRPr>
      </a:lvl1pPr>
    </p:titleStyle>
    <p:bodyStyle>
      <a:lvl1pPr marL="391146" indent="-391146" algn="l" defTabSz="1043056" rtl="0" eaLnBrk="1" latinLnBrk="0" hangingPunct="1">
        <a:spcBef>
          <a:spcPct val="20000"/>
        </a:spcBef>
        <a:buFont typeface="Arial" panose="020B0604020202020204" pitchFamily="34" charset="0"/>
        <a:buChar char="•"/>
        <a:defRPr sz="3700" kern="1200">
          <a:solidFill>
            <a:schemeClr val="tx1"/>
          </a:solidFill>
          <a:latin typeface="+mn-lt"/>
          <a:ea typeface="+mn-ea"/>
          <a:cs typeface="+mn-cs"/>
        </a:defRPr>
      </a:lvl1pPr>
      <a:lvl2pPr marL="847483" indent="-325955" algn="l" defTabSz="104305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2pPr>
      <a:lvl3pPr marL="1303820" indent="-260764" algn="l" defTabSz="1043056"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825348"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4pPr>
      <a:lvl5pPr marL="2346876"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5pPr>
      <a:lvl6pPr marL="2868404"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p:bodyStyle>
    <p:other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5613644"/>
      </p:ext>
    </p:extLst>
  </p:cSld>
  <p:clrMap bg1="lt1" tx1="dk1" bg2="lt2" tx2="dk2" accent1="accent1" accent2="accent2" accent3="accent3" accent4="accent4" accent5="accent5" accent6="accent6" hlink="hlink" folHlink="folHlink"/>
  <p:sldLayoutIdLst>
    <p:sldLayoutId id="2147483651"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hyperlink" Target="http://www.sfh-tr.nhs.uk/" TargetMode="External"/><Relationship Id="rId7" Type="http://schemas.openxmlformats.org/officeDocument/2006/relationships/image" Target="../media/image3.jpeg"/><Relationship Id="rId2" Type="http://schemas.openxmlformats.org/officeDocument/2006/relationships/hyperlink" Target="http://www.nhs.uk/conditions" TargetMode="Externa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hyperlink" Target="mailto:sfh-tr.patientinformation@nhs.net" TargetMode="External"/><Relationship Id="rId4" Type="http://schemas.openxmlformats.org/officeDocument/2006/relationships/hyperlink" Target="mailto:sfh-tr.PET@nhs.net" TargetMode="External"/><Relationship Id="rId9" Type="http://schemas.openxmlformats.org/officeDocument/2006/relationships/hyperlink" Target="https://blogography.com/archives/2010/10"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breastcancernow.org/" TargetMode="External"/><Relationship Id="rId7" Type="http://schemas.openxmlformats.org/officeDocument/2006/relationships/hyperlink" Target="https://www.nhs.uk/tests-and-treatments/breast-screening-mammogram/" TargetMode="External"/><Relationship Id="rId2" Type="http://schemas.openxmlformats.org/officeDocument/2006/relationships/hyperlink" Target="http://www.breastcanceruk.org.uk/" TargetMode="External"/><Relationship Id="rId1" Type="http://schemas.openxmlformats.org/officeDocument/2006/relationships/slideLayout" Target="../slideLayouts/slideLayout2.xml"/><Relationship Id="rId6" Type="http://schemas.openxmlformats.org/officeDocument/2006/relationships/hyperlink" Target="https://www.england.nhs.uk/cancer/early-diagnosis/screening-and-earlier-diagnosis/" TargetMode="External"/><Relationship Id="rId5" Type="http://schemas.openxmlformats.org/officeDocument/2006/relationships/hyperlink" Target="http://www.coppafeel.org/" TargetMode="External"/><Relationship Id="rId4" Type="http://schemas.openxmlformats.org/officeDocument/2006/relationships/hyperlink" Target="http://www.macmillan.org.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386260" y="6734636"/>
            <a:ext cx="1368747" cy="215444"/>
          </a:xfrm>
          <a:prstGeom prst="rect">
            <a:avLst/>
          </a:prstGeom>
          <a:noFill/>
        </p:spPr>
        <p:txBody>
          <a:bodyPr wrap="square" rtlCol="0">
            <a:spAutoFit/>
          </a:bodyPr>
          <a:lstStyle/>
          <a:p>
            <a:pPr algn="ctr"/>
            <a:r>
              <a:rPr lang="en-GB" sz="800" dirty="0"/>
              <a:t>Page 4 </a:t>
            </a:r>
          </a:p>
        </p:txBody>
      </p:sp>
      <p:sp>
        <p:nvSpPr>
          <p:cNvPr id="10" name="TextBox 9"/>
          <p:cNvSpPr txBox="1"/>
          <p:nvPr/>
        </p:nvSpPr>
        <p:spPr>
          <a:xfrm>
            <a:off x="389448" y="1839111"/>
            <a:ext cx="3589100" cy="4154984"/>
          </a:xfrm>
          <a:prstGeom prst="rect">
            <a:avLst/>
          </a:prstGeom>
          <a:noFill/>
        </p:spPr>
        <p:txBody>
          <a:bodyPr wrap="square" rtlCol="0">
            <a:spAutoFit/>
          </a:bodyPr>
          <a:lstStyle/>
          <a:p>
            <a:r>
              <a:rPr lang="en-GB" sz="1100" b="1" dirty="0">
                <a:latin typeface="Arial" pitchFamily="34" charset="0"/>
                <a:cs typeface="Arial" pitchFamily="34" charset="0"/>
              </a:rPr>
              <a:t>Further sources of information </a:t>
            </a:r>
            <a:endParaRPr lang="en-GB" sz="1100" dirty="0">
              <a:latin typeface="Arial" pitchFamily="34" charset="0"/>
              <a:cs typeface="Arial" pitchFamily="34" charset="0"/>
            </a:endParaRPr>
          </a:p>
          <a:p>
            <a:r>
              <a:rPr lang="en-GB" sz="1100" dirty="0">
                <a:latin typeface="Arial" pitchFamily="34" charset="0"/>
                <a:cs typeface="Arial" pitchFamily="34" charset="0"/>
              </a:rPr>
              <a:t>NHS Choices: </a:t>
            </a:r>
            <a:r>
              <a:rPr lang="en-GB" sz="1100" u="sng" dirty="0">
                <a:latin typeface="Arial" pitchFamily="34" charset="0"/>
                <a:cs typeface="Arial" pitchFamily="34" charset="0"/>
                <a:hlinkClick r:id="rId2"/>
              </a:rPr>
              <a:t>www.nhs.uk/conditions</a:t>
            </a:r>
            <a:endParaRPr lang="en-GB" sz="1100" dirty="0">
              <a:latin typeface="Arial" pitchFamily="34" charset="0"/>
              <a:cs typeface="Arial" pitchFamily="34" charset="0"/>
            </a:endParaRPr>
          </a:p>
          <a:p>
            <a:r>
              <a:rPr lang="en-GB" sz="1100" dirty="0">
                <a:latin typeface="Arial" pitchFamily="34" charset="0"/>
                <a:cs typeface="Arial" pitchFamily="34" charset="0"/>
              </a:rPr>
              <a:t>Our website: </a:t>
            </a:r>
            <a:r>
              <a:rPr lang="en-GB" sz="1100" u="sng" dirty="0">
                <a:latin typeface="Arial" pitchFamily="34" charset="0"/>
                <a:cs typeface="Arial" pitchFamily="34" charset="0"/>
                <a:hlinkClick r:id="rId3"/>
              </a:rPr>
              <a:t>www.sfh-tr.nhs.uk</a:t>
            </a:r>
            <a:r>
              <a:rPr lang="en-GB" sz="1100" dirty="0">
                <a:latin typeface="Arial" pitchFamily="34" charset="0"/>
                <a:cs typeface="Arial" pitchFamily="34" charset="0"/>
              </a:rPr>
              <a:t> </a:t>
            </a:r>
          </a:p>
          <a:p>
            <a:r>
              <a:rPr lang="en-GB" sz="1100" dirty="0">
                <a:latin typeface="Arial" pitchFamily="34" charset="0"/>
                <a:cs typeface="Arial" pitchFamily="34" charset="0"/>
              </a:rPr>
              <a:t> </a:t>
            </a:r>
          </a:p>
          <a:p>
            <a:r>
              <a:rPr lang="en-GB" sz="1100" b="1" dirty="0">
                <a:latin typeface="Arial" pitchFamily="34" charset="0"/>
                <a:cs typeface="Arial" pitchFamily="34" charset="0"/>
              </a:rPr>
              <a:t>Patient Experience Team (PET)</a:t>
            </a:r>
            <a:endParaRPr lang="en-GB" sz="1100" dirty="0">
              <a:latin typeface="Arial" pitchFamily="34" charset="0"/>
              <a:cs typeface="Arial" pitchFamily="34" charset="0"/>
            </a:endParaRPr>
          </a:p>
          <a:p>
            <a:r>
              <a:rPr lang="en-GB" sz="1100" dirty="0">
                <a:latin typeface="Arial" pitchFamily="34" charset="0"/>
                <a:cs typeface="Arial" pitchFamily="34" charset="0"/>
              </a:rPr>
              <a:t>PET is available to help with any of your compliments, concerns or complaints, and will ensure a prompt and efficient service.</a:t>
            </a:r>
          </a:p>
          <a:p>
            <a:r>
              <a:rPr lang="en-GB" sz="1100" b="1" dirty="0">
                <a:latin typeface="Arial" pitchFamily="34" charset="0"/>
                <a:cs typeface="Arial" pitchFamily="34" charset="0"/>
              </a:rPr>
              <a:t> </a:t>
            </a:r>
            <a:endParaRPr lang="en-GB" sz="1100" dirty="0">
              <a:latin typeface="Arial" pitchFamily="34" charset="0"/>
              <a:cs typeface="Arial" pitchFamily="34" charset="0"/>
            </a:endParaRPr>
          </a:p>
          <a:p>
            <a:r>
              <a:rPr lang="en-GB" sz="1100" b="1" dirty="0">
                <a:latin typeface="Arial" pitchFamily="34" charset="0"/>
                <a:cs typeface="Arial" pitchFamily="34" charset="0"/>
              </a:rPr>
              <a:t>King’s Mill Hospital:</a:t>
            </a:r>
            <a:r>
              <a:rPr lang="en-GB" sz="1100" dirty="0">
                <a:latin typeface="Arial" pitchFamily="34" charset="0"/>
                <a:cs typeface="Arial" pitchFamily="34" charset="0"/>
              </a:rPr>
              <a:t> 01623 672222</a:t>
            </a:r>
          </a:p>
          <a:p>
            <a:r>
              <a:rPr lang="en-GB" sz="1100" b="1" dirty="0">
                <a:latin typeface="Arial" pitchFamily="34" charset="0"/>
                <a:cs typeface="Arial" pitchFamily="34" charset="0"/>
              </a:rPr>
              <a:t>Newark Hospital: </a:t>
            </a:r>
            <a:r>
              <a:rPr lang="en-GB" sz="1100" dirty="0">
                <a:latin typeface="Arial" pitchFamily="34" charset="0"/>
                <a:cs typeface="Arial" pitchFamily="34" charset="0"/>
              </a:rPr>
              <a:t>01636 685692</a:t>
            </a:r>
          </a:p>
          <a:p>
            <a:r>
              <a:rPr lang="en-GB" sz="1100" b="1" dirty="0">
                <a:latin typeface="Arial" pitchFamily="34" charset="0"/>
                <a:cs typeface="Arial" pitchFamily="34" charset="0"/>
              </a:rPr>
              <a:t>Email: </a:t>
            </a:r>
            <a:r>
              <a:rPr lang="en-GB" sz="1100" u="sng" dirty="0">
                <a:latin typeface="Arial" pitchFamily="34" charset="0"/>
                <a:cs typeface="Arial" pitchFamily="34" charset="0"/>
                <a:hlinkClick r:id="rId4"/>
              </a:rPr>
              <a:t>sfh-tr.PET@nhs.net</a:t>
            </a:r>
            <a:r>
              <a:rPr lang="en-GB" sz="1100" u="sng" dirty="0">
                <a:latin typeface="Arial" pitchFamily="34" charset="0"/>
                <a:cs typeface="Arial" pitchFamily="34" charset="0"/>
              </a:rPr>
              <a:t> </a:t>
            </a:r>
            <a:endParaRPr lang="en-GB" sz="1100" dirty="0">
              <a:latin typeface="Arial" pitchFamily="34" charset="0"/>
              <a:cs typeface="Arial" pitchFamily="34" charset="0"/>
            </a:endParaRPr>
          </a:p>
          <a:p>
            <a:r>
              <a:rPr lang="en-GB" sz="1200" dirty="0">
                <a:latin typeface="Arial" pitchFamily="34" charset="0"/>
                <a:cs typeface="Arial" pitchFamily="34" charset="0"/>
              </a:rPr>
              <a:t> </a:t>
            </a:r>
          </a:p>
          <a:p>
            <a:r>
              <a:rPr lang="en-GB" sz="800" dirty="0">
                <a:latin typeface="Arial" panose="020B0604020202020204" pitchFamily="34" charset="0"/>
                <a:cs typeface="Arial" panose="020B0604020202020204" pitchFamily="34" charset="0"/>
              </a:rPr>
              <a:t>If you would like this information in an alternative format, for example large print or easy read, or if you need help with communicating with us, for example because you use British Sign Language, please let us know. You can call the Patient Experience Team on 01623 672222 or email </a:t>
            </a:r>
            <a:r>
              <a:rPr lang="en-GB" sz="800" u="sng" dirty="0">
                <a:latin typeface="Arial" panose="020B0604020202020204" pitchFamily="34" charset="0"/>
                <a:cs typeface="Arial" panose="020B0604020202020204" pitchFamily="34" charset="0"/>
                <a:hlinkClick r:id="rId4"/>
              </a:rPr>
              <a:t>sfh-tr.PET@nhs.net</a:t>
            </a:r>
            <a:r>
              <a:rPr lang="en-GB" sz="800" dirty="0">
                <a:latin typeface="Arial" panose="020B0604020202020204" pitchFamily="34" charset="0"/>
                <a:cs typeface="Arial" panose="020B0604020202020204" pitchFamily="34" charset="0"/>
              </a:rPr>
              <a:t>.</a:t>
            </a:r>
          </a:p>
          <a:p>
            <a:endParaRPr lang="en-GB" sz="800" dirty="0">
              <a:latin typeface="Arial" panose="020B0604020202020204" pitchFamily="34" charset="0"/>
              <a:cs typeface="Arial" panose="020B0604020202020204" pitchFamily="34" charset="0"/>
            </a:endParaRPr>
          </a:p>
          <a:p>
            <a:r>
              <a:rPr lang="en-GB" sz="800" dirty="0">
                <a:latin typeface="Arial" panose="020B0604020202020204" pitchFamily="34" charset="0"/>
                <a:cs typeface="Arial" panose="020B0604020202020204" pitchFamily="34" charset="0"/>
              </a:rPr>
              <a:t>This document is intended for information purposes only and should not replace advice that your relevant health professional would give you.  External websites may be referred to in specific cases.  Any external websites are provided for your information and convenience. We cannot accept responsibility for the information found on them. </a:t>
            </a:r>
          </a:p>
          <a:p>
            <a:endParaRPr lang="en-GB" sz="800" dirty="0">
              <a:latin typeface="Arial" panose="020B0604020202020204" pitchFamily="34" charset="0"/>
              <a:cs typeface="Arial" panose="020B0604020202020204" pitchFamily="34" charset="0"/>
            </a:endParaRPr>
          </a:p>
          <a:p>
            <a:r>
              <a:rPr lang="en-GB" sz="800" dirty="0">
                <a:latin typeface="Arial" panose="020B0604020202020204" pitchFamily="34" charset="0"/>
                <a:cs typeface="Arial" panose="020B0604020202020204" pitchFamily="34" charset="0"/>
              </a:rPr>
              <a:t>If you require a full list of references (</a:t>
            </a:r>
            <a:r>
              <a:rPr lang="en-GB" sz="800">
                <a:latin typeface="Arial" pitchFamily="34" charset="0"/>
                <a:cs typeface="Arial" pitchFamily="34" charset="0"/>
              </a:rPr>
              <a:t>if relevant) </a:t>
            </a:r>
            <a:r>
              <a:rPr lang="en-GB" sz="800" dirty="0">
                <a:latin typeface="Arial" pitchFamily="34" charset="0"/>
                <a:cs typeface="Arial" pitchFamily="34" charset="0"/>
              </a:rPr>
              <a:t>for this leaflet, please email </a:t>
            </a:r>
            <a:r>
              <a:rPr lang="en-GB" sz="800" u="sng" dirty="0">
                <a:latin typeface="Arial" pitchFamily="34" charset="0"/>
                <a:cs typeface="Arial" pitchFamily="34" charset="0"/>
                <a:hlinkClick r:id="rId5"/>
              </a:rPr>
              <a:t>sfh-tr.patientinformation@nhs.net</a:t>
            </a:r>
            <a:r>
              <a:rPr lang="en-GB" sz="800" u="sng" dirty="0">
                <a:latin typeface="Arial" pitchFamily="34" charset="0"/>
                <a:cs typeface="Arial" pitchFamily="34" charset="0"/>
              </a:rPr>
              <a:t> </a:t>
            </a:r>
            <a:r>
              <a:rPr lang="en-GB" sz="800" dirty="0">
                <a:latin typeface="Arial" pitchFamily="34" charset="0"/>
                <a:cs typeface="Arial" pitchFamily="34" charset="0"/>
              </a:rPr>
              <a:t> or telephone 01623 622515, extension 6927.</a:t>
            </a:r>
          </a:p>
        </p:txBody>
      </p:sp>
      <p:sp>
        <p:nvSpPr>
          <p:cNvPr id="13" name="Text Box 2"/>
          <p:cNvSpPr txBox="1">
            <a:spLocks noChangeArrowheads="1"/>
          </p:cNvSpPr>
          <p:nvPr/>
        </p:nvSpPr>
        <p:spPr bwMode="auto">
          <a:xfrm>
            <a:off x="504724" y="5996407"/>
            <a:ext cx="2969768" cy="64807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dirty="0">
                <a:ln>
                  <a:noFill/>
                </a:ln>
                <a:solidFill>
                  <a:schemeClr val="tx1"/>
                </a:solidFill>
                <a:effectLst/>
                <a:latin typeface="Arial" pitchFamily="34" charset="0"/>
                <a:cs typeface="Arial" pitchFamily="34" charset="0"/>
              </a:rPr>
              <a:t>To be completed by the Communications office</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900" b="0" i="0" u="none" strike="noStrike" cap="none" normalizeH="0" baseline="0" dirty="0">
                <a:ln>
                  <a:noFill/>
                </a:ln>
                <a:solidFill>
                  <a:schemeClr val="tx1"/>
                </a:solidFill>
                <a:effectLst/>
                <a:latin typeface="Arial" pitchFamily="34" charset="0"/>
                <a:cs typeface="Arial" pitchFamily="34" charset="0"/>
              </a:rPr>
              <a:t>Leaflet code: </a:t>
            </a:r>
            <a:r>
              <a:rPr kumimoji="0" lang="en-GB" sz="900" b="0" i="0" u="none" strike="noStrike" cap="none" normalizeH="0" baseline="0" dirty="0" err="1">
                <a:ln>
                  <a:noFill/>
                </a:ln>
                <a:solidFill>
                  <a:schemeClr val="tx1"/>
                </a:solidFill>
                <a:effectLst/>
                <a:latin typeface="Arial" pitchFamily="34" charset="0"/>
                <a:cs typeface="Arial" pitchFamily="34" charset="0"/>
              </a:rPr>
              <a:t>PIL202512</a:t>
            </a:r>
            <a:r>
              <a:rPr kumimoji="0" lang="en-GB" sz="900" b="0" i="0" u="none" strike="noStrike" cap="none" normalizeH="0" baseline="0" dirty="0">
                <a:ln>
                  <a:noFill/>
                </a:ln>
                <a:solidFill>
                  <a:schemeClr val="tx1"/>
                </a:solidFill>
                <a:effectLst/>
                <a:latin typeface="Arial" pitchFamily="34" charset="0"/>
                <a:cs typeface="Arial" pitchFamily="34" charset="0"/>
              </a:rPr>
              <a:t>-01-BSI</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pitchFamily="34" charset="0"/>
                <a:cs typeface="Arial" pitchFamily="34" charset="0"/>
              </a:rPr>
              <a:t>Created: December 2025 / Review Date: December 2027</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2" name="TextBox 11"/>
          <p:cNvSpPr txBox="1"/>
          <p:nvPr/>
        </p:nvSpPr>
        <p:spPr>
          <a:xfrm>
            <a:off x="5738643" y="1825819"/>
            <a:ext cx="2632393" cy="276999"/>
          </a:xfrm>
          <a:prstGeom prst="rect">
            <a:avLst/>
          </a:prstGeom>
          <a:noFill/>
        </p:spPr>
        <p:txBody>
          <a:bodyPr wrap="square" rtlCol="0">
            <a:spAutoFit/>
          </a:bodyPr>
          <a:lstStyle/>
          <a:p>
            <a:r>
              <a:rPr lang="en-GB" sz="1200" b="1" dirty="0">
                <a:latin typeface="Arial" pitchFamily="34" charset="0"/>
                <a:cs typeface="Arial" pitchFamily="34" charset="0"/>
              </a:rPr>
              <a:t>INFORMATION FOR PATIENTS</a:t>
            </a:r>
          </a:p>
        </p:txBody>
      </p:sp>
      <p:cxnSp>
        <p:nvCxnSpPr>
          <p:cNvPr id="14" name="Straight Connector 13"/>
          <p:cNvCxnSpPr>
            <a:cxnSpLocks/>
          </p:cNvCxnSpPr>
          <p:nvPr/>
        </p:nvCxnSpPr>
        <p:spPr>
          <a:xfrm flipV="1">
            <a:off x="5770070" y="2102818"/>
            <a:ext cx="4401166" cy="83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738643" y="2160903"/>
            <a:ext cx="4664570" cy="400110"/>
          </a:xfrm>
          <a:prstGeom prst="rect">
            <a:avLst/>
          </a:prstGeom>
          <a:noFill/>
        </p:spPr>
        <p:txBody>
          <a:bodyPr wrap="square" rtlCol="0">
            <a:spAutoFit/>
          </a:bodyPr>
          <a:lstStyle/>
          <a:p>
            <a:r>
              <a:rPr lang="en-GB" sz="2000" b="1" dirty="0">
                <a:solidFill>
                  <a:srgbClr val="0070C0"/>
                </a:solidFill>
                <a:latin typeface="Arial" panose="020B0604020202020204" pitchFamily="34" charset="0"/>
                <a:cs typeface="Arial" panose="020B0604020202020204" pitchFamily="34" charset="0"/>
              </a:rPr>
              <a:t>Breast screening information</a:t>
            </a:r>
          </a:p>
        </p:txBody>
      </p:sp>
      <p:cxnSp>
        <p:nvCxnSpPr>
          <p:cNvPr id="16" name="Straight Connector 15"/>
          <p:cNvCxnSpPr>
            <a:cxnSpLocks/>
          </p:cNvCxnSpPr>
          <p:nvPr/>
        </p:nvCxnSpPr>
        <p:spPr>
          <a:xfrm flipV="1">
            <a:off x="5770070" y="2631941"/>
            <a:ext cx="4401166" cy="2454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7434932" y="6769253"/>
            <a:ext cx="2952328" cy="46776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descr="A blue rectangle with white text&#10;&#10;Description automatically generated">
            <a:extLst>
              <a:ext uri="{FF2B5EF4-FFF2-40B4-BE49-F238E27FC236}">
                <a16:creationId xmlns:a16="http://schemas.microsoft.com/office/drawing/2014/main" id="{99D182F4-BD5C-4937-BE61-92BF30934F27}"/>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304475" y="6627396"/>
            <a:ext cx="2212848" cy="798576"/>
          </a:xfrm>
          <a:prstGeom prst="rect">
            <a:avLst/>
          </a:prstGeom>
        </p:spPr>
      </p:pic>
      <p:pic>
        <p:nvPicPr>
          <p:cNvPr id="4" name="Picture 3" descr="A blue and black text&#10;&#10;Description automatically generated">
            <a:extLst>
              <a:ext uri="{FF2B5EF4-FFF2-40B4-BE49-F238E27FC236}">
                <a16:creationId xmlns:a16="http://schemas.microsoft.com/office/drawing/2014/main" id="{499DC86E-95C6-2C7C-0A89-1CB6339EA3D2}"/>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263652" y="80630"/>
            <a:ext cx="3294888" cy="1176528"/>
          </a:xfrm>
          <a:prstGeom prst="rect">
            <a:avLst/>
          </a:prstGeom>
        </p:spPr>
      </p:pic>
      <p:pic>
        <p:nvPicPr>
          <p:cNvPr id="18" name="Picture 17">
            <a:extLst>
              <a:ext uri="{FF2B5EF4-FFF2-40B4-BE49-F238E27FC236}">
                <a16:creationId xmlns:a16="http://schemas.microsoft.com/office/drawing/2014/main" id="{9F03E441-1C5F-065A-91BF-427CC500C207}"/>
              </a:ext>
            </a:extLst>
          </p:cNvPr>
          <p:cNvPicPr>
            <a:picLocks noChangeAspect="1"/>
          </p:cNvPicPr>
          <p:nvPr/>
        </p:nvPicPr>
        <p:blipFill>
          <a:blip r:embed="rId8">
            <a:extLst>
              <a:ext uri="{28A0092B-C50C-407E-A947-70E740481C1C}">
                <a14:useLocalDpi xmlns:a14="http://schemas.microsoft.com/office/drawing/2010/main" val="0"/>
              </a:ext>
              <a:ext uri="{837473B0-CC2E-450A-ABE3-18F120FF3D39}">
                <a1611:picAttrSrcUrl xmlns:a1611="http://schemas.microsoft.com/office/drawing/2016/11/main" r:id="rId9"/>
              </a:ext>
            </a:extLst>
          </a:blip>
          <a:stretch>
            <a:fillRect/>
          </a:stretch>
        </p:blipFill>
        <p:spPr>
          <a:xfrm>
            <a:off x="6714854" y="2932404"/>
            <a:ext cx="2265040" cy="3624064"/>
          </a:xfrm>
          <a:prstGeom prst="rect">
            <a:avLst/>
          </a:prstGeom>
        </p:spPr>
      </p:pic>
    </p:spTree>
    <p:extLst>
      <p:ext uri="{BB962C8B-B14F-4D97-AF65-F5344CB8AC3E}">
        <p14:creationId xmlns:p14="http://schemas.microsoft.com/office/powerpoint/2010/main" val="3882371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493270" y="7165007"/>
            <a:ext cx="1656184" cy="215444"/>
          </a:xfrm>
          <a:prstGeom prst="rect">
            <a:avLst/>
          </a:prstGeom>
          <a:noFill/>
        </p:spPr>
        <p:txBody>
          <a:bodyPr wrap="square" rtlCol="0">
            <a:spAutoFit/>
          </a:bodyPr>
          <a:lstStyle/>
          <a:p>
            <a:pPr algn="ctr"/>
            <a:r>
              <a:rPr lang="en-GB" sz="800" dirty="0"/>
              <a:t>Page 3 </a:t>
            </a:r>
          </a:p>
        </p:txBody>
      </p:sp>
      <p:sp>
        <p:nvSpPr>
          <p:cNvPr id="5" name="TextBox 4"/>
          <p:cNvSpPr txBox="1"/>
          <p:nvPr/>
        </p:nvSpPr>
        <p:spPr>
          <a:xfrm>
            <a:off x="1386260" y="7165007"/>
            <a:ext cx="1505622" cy="215444"/>
          </a:xfrm>
          <a:prstGeom prst="rect">
            <a:avLst/>
          </a:prstGeom>
          <a:noFill/>
        </p:spPr>
        <p:txBody>
          <a:bodyPr wrap="square" rtlCol="0">
            <a:spAutoFit/>
          </a:bodyPr>
          <a:lstStyle/>
          <a:p>
            <a:pPr algn="ctr"/>
            <a:r>
              <a:rPr lang="en-GB" sz="800" dirty="0"/>
              <a:t>Page 2 </a:t>
            </a:r>
          </a:p>
        </p:txBody>
      </p:sp>
      <p:sp>
        <p:nvSpPr>
          <p:cNvPr id="6" name="TextBox 5"/>
          <p:cNvSpPr txBox="1"/>
          <p:nvPr/>
        </p:nvSpPr>
        <p:spPr>
          <a:xfrm>
            <a:off x="6066780" y="545960"/>
            <a:ext cx="4032448" cy="415498"/>
          </a:xfrm>
          <a:prstGeom prst="rect">
            <a:avLst/>
          </a:prstGeom>
          <a:noFill/>
        </p:spPr>
        <p:txBody>
          <a:bodyPr wrap="square" rtlCol="0">
            <a:spAutoFit/>
          </a:bodyPr>
          <a:lstStyle/>
          <a:p>
            <a:r>
              <a:rPr lang="en-GB" b="1" dirty="0">
                <a:solidFill>
                  <a:srgbClr val="0070C0"/>
                </a:solidFill>
                <a:latin typeface="Arial" panose="020B0604020202020204" pitchFamily="34" charset="0"/>
                <a:cs typeface="Arial" panose="020B0604020202020204" pitchFamily="34" charset="0"/>
              </a:rPr>
              <a:t>Useful contacts and websites:</a:t>
            </a:r>
          </a:p>
        </p:txBody>
      </p:sp>
      <p:sp>
        <p:nvSpPr>
          <p:cNvPr id="7" name="TextBox 6"/>
          <p:cNvSpPr txBox="1"/>
          <p:nvPr/>
        </p:nvSpPr>
        <p:spPr>
          <a:xfrm>
            <a:off x="6111448" y="1041657"/>
            <a:ext cx="4419828" cy="4339650"/>
          </a:xfrm>
          <a:prstGeom prst="rect">
            <a:avLst/>
          </a:prstGeom>
          <a:noFill/>
        </p:spPr>
        <p:txBody>
          <a:bodyPr wrap="square" rtlCol="0">
            <a:spAutoFit/>
          </a:bodyPr>
          <a:lstStyle/>
          <a:p>
            <a:pPr marL="355600" indent="-355600">
              <a:buFont typeface="Arial" panose="020B0604020202020204" pitchFamily="34" charset="0"/>
              <a:buChar char="•"/>
            </a:pPr>
            <a:r>
              <a:rPr lang="en-GB" sz="1200" dirty="0">
                <a:latin typeface="Arial" panose="020B0604020202020204" pitchFamily="34" charset="0"/>
                <a:cs typeface="Arial" panose="020B0604020202020204" pitchFamily="34" charset="0"/>
              </a:rPr>
              <a:t>Breast Screening Office</a:t>
            </a:r>
          </a:p>
          <a:p>
            <a:pPr marL="355600"/>
            <a:r>
              <a:rPr lang="en-GB" sz="1200" dirty="0">
                <a:latin typeface="Arial" panose="020B0604020202020204" pitchFamily="34" charset="0"/>
                <a:cs typeface="Arial" panose="020B0604020202020204" pitchFamily="34" charset="0"/>
              </a:rPr>
              <a:t>Telephone: 01623 676008</a:t>
            </a:r>
          </a:p>
          <a:p>
            <a:pPr marL="355600" indent="-355600">
              <a:buFont typeface="Arial" panose="020B0604020202020204" pitchFamily="34" charset="0"/>
              <a:buChar char="•"/>
            </a:pPr>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r>
              <a:rPr lang="en-GB" sz="1200" dirty="0">
                <a:latin typeface="Arial" panose="020B0604020202020204" pitchFamily="34" charset="0"/>
                <a:cs typeface="Arial" panose="020B0604020202020204" pitchFamily="34" charset="0"/>
              </a:rPr>
              <a:t>Breast Cancer UK </a:t>
            </a:r>
          </a:p>
          <a:p>
            <a:pPr marL="355600"/>
            <a:r>
              <a:rPr lang="en-GB" sz="1200" dirty="0">
                <a:latin typeface="Arial" panose="020B0604020202020204" pitchFamily="34" charset="0"/>
                <a:cs typeface="Arial" panose="020B0604020202020204" pitchFamily="34" charset="0"/>
                <a:hlinkClick r:id="rId2"/>
              </a:rPr>
              <a:t>www.breastcanceruk.org.uk</a:t>
            </a:r>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r>
              <a:rPr lang="en-GB" sz="1200" dirty="0">
                <a:latin typeface="Arial" panose="020B0604020202020204" pitchFamily="34" charset="0"/>
                <a:cs typeface="Arial" panose="020B0604020202020204" pitchFamily="34" charset="0"/>
              </a:rPr>
              <a:t>Breast Cancer Now</a:t>
            </a:r>
          </a:p>
          <a:p>
            <a:pPr marL="355600"/>
            <a:r>
              <a:rPr lang="en-GB" sz="1200" dirty="0">
                <a:latin typeface="Arial" panose="020B0604020202020204" pitchFamily="34" charset="0"/>
                <a:cs typeface="Arial" panose="020B0604020202020204" pitchFamily="34" charset="0"/>
                <a:hlinkClick r:id="rId3"/>
              </a:rPr>
              <a:t>www.breastcancernow.org</a:t>
            </a:r>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r>
              <a:rPr lang="en-GB" sz="1200" dirty="0">
                <a:latin typeface="Arial" panose="020B0604020202020204" pitchFamily="34" charset="0"/>
                <a:cs typeface="Arial" panose="020B0604020202020204" pitchFamily="34" charset="0"/>
              </a:rPr>
              <a:t>Macmillan</a:t>
            </a:r>
          </a:p>
          <a:p>
            <a:pPr marL="355600"/>
            <a:r>
              <a:rPr lang="en-GB" sz="1200" dirty="0">
                <a:latin typeface="Arial" panose="020B0604020202020204" pitchFamily="34" charset="0"/>
                <a:cs typeface="Arial" panose="020B0604020202020204" pitchFamily="34" charset="0"/>
                <a:hlinkClick r:id="rId4"/>
              </a:rPr>
              <a:t>www.macmillan.org.uk</a:t>
            </a:r>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r>
              <a:rPr lang="en-GB" sz="1200" dirty="0" err="1">
                <a:latin typeface="Arial" panose="020B0604020202020204" pitchFamily="34" charset="0"/>
                <a:cs typeface="Arial" panose="020B0604020202020204" pitchFamily="34" charset="0"/>
              </a:rPr>
              <a:t>CoppaFeel</a:t>
            </a:r>
            <a:r>
              <a:rPr lang="en-GB" sz="1200" dirty="0">
                <a:latin typeface="Arial" panose="020B0604020202020204" pitchFamily="34" charset="0"/>
                <a:cs typeface="Arial" panose="020B0604020202020204" pitchFamily="34" charset="0"/>
              </a:rPr>
              <a:t>!</a:t>
            </a:r>
          </a:p>
          <a:p>
            <a:pPr marL="355600"/>
            <a:r>
              <a:rPr lang="en-GB" sz="1200" dirty="0">
                <a:latin typeface="Arial" panose="020B0604020202020204" pitchFamily="34" charset="0"/>
                <a:cs typeface="Arial" panose="020B0604020202020204" pitchFamily="34" charset="0"/>
                <a:hlinkClick r:id="rId5"/>
              </a:rPr>
              <a:t>www.coppafeel.org</a:t>
            </a:r>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r>
              <a:rPr lang="en-GB" sz="1200" dirty="0">
                <a:latin typeface="Arial" panose="020B0604020202020204" pitchFamily="34" charset="0"/>
                <a:cs typeface="Arial" panose="020B0604020202020204" pitchFamily="34" charset="0"/>
              </a:rPr>
              <a:t>NHS England Cancer Screening </a:t>
            </a:r>
            <a:r>
              <a:rPr lang="en-GB" sz="1200" dirty="0">
                <a:latin typeface="Arial" panose="020B0604020202020204" pitchFamily="34" charset="0"/>
                <a:cs typeface="Arial" panose="020B0604020202020204" pitchFamily="34" charset="0"/>
                <a:hlinkClick r:id="rId6"/>
              </a:rPr>
              <a:t>https://</a:t>
            </a:r>
            <a:r>
              <a:rPr lang="en-GB" sz="1200" dirty="0" err="1">
                <a:latin typeface="Arial" panose="020B0604020202020204" pitchFamily="34" charset="0"/>
                <a:cs typeface="Arial" panose="020B0604020202020204" pitchFamily="34" charset="0"/>
                <a:hlinkClick r:id="rId6"/>
              </a:rPr>
              <a:t>www.england.nhs.uk</a:t>
            </a:r>
            <a:r>
              <a:rPr lang="en-GB" sz="1200" dirty="0">
                <a:latin typeface="Arial" panose="020B0604020202020204" pitchFamily="34" charset="0"/>
                <a:cs typeface="Arial" panose="020B0604020202020204" pitchFamily="34" charset="0"/>
                <a:hlinkClick r:id="rId6"/>
              </a:rPr>
              <a:t>/cancer/early-diagnosis/screening-and-earlier-diagnosis/</a:t>
            </a:r>
            <a:endParaRPr lang="en-GB" sz="12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pPr marL="355600" indent="-355600">
              <a:buFont typeface="Arial" panose="020B0604020202020204" pitchFamily="34" charset="0"/>
              <a:buChar char="•"/>
            </a:pPr>
            <a:r>
              <a:rPr lang="en-GB" sz="1200" dirty="0">
                <a:latin typeface="Arial" panose="020B0604020202020204" pitchFamily="34" charset="0"/>
                <a:cs typeface="Arial" panose="020B0604020202020204" pitchFamily="34" charset="0"/>
              </a:rPr>
              <a:t>NHS Conditions – health information</a:t>
            </a:r>
          </a:p>
          <a:p>
            <a:pPr marL="355600"/>
            <a:r>
              <a:rPr lang="en-GB" sz="1200" dirty="0">
                <a:latin typeface="Arial" panose="020B0604020202020204" pitchFamily="34" charset="0"/>
                <a:cs typeface="Arial" panose="020B0604020202020204" pitchFamily="34" charset="0"/>
                <a:hlinkClick r:id="rId7"/>
              </a:rPr>
              <a:t>https://</a:t>
            </a:r>
            <a:r>
              <a:rPr lang="en-GB" sz="1200" dirty="0" err="1">
                <a:latin typeface="Arial" panose="020B0604020202020204" pitchFamily="34" charset="0"/>
                <a:cs typeface="Arial" panose="020B0604020202020204" pitchFamily="34" charset="0"/>
                <a:hlinkClick r:id="rId7"/>
              </a:rPr>
              <a:t>www.nhs.uk</a:t>
            </a:r>
            <a:r>
              <a:rPr lang="en-GB" sz="1200" dirty="0">
                <a:latin typeface="Arial" panose="020B0604020202020204" pitchFamily="34" charset="0"/>
                <a:cs typeface="Arial" panose="020B0604020202020204" pitchFamily="34" charset="0"/>
                <a:hlinkClick r:id="rId7"/>
              </a:rPr>
              <a:t>/tests-and-treatments/breast-screening-mammogram/</a:t>
            </a:r>
            <a:endParaRPr lang="en-GB" sz="12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p:txBody>
      </p:sp>
      <p:sp>
        <p:nvSpPr>
          <p:cNvPr id="10" name="TextBox 9"/>
          <p:cNvSpPr txBox="1"/>
          <p:nvPr/>
        </p:nvSpPr>
        <p:spPr>
          <a:xfrm>
            <a:off x="360678" y="595978"/>
            <a:ext cx="4248473" cy="4801314"/>
          </a:xfrm>
          <a:prstGeom prst="rect">
            <a:avLst/>
          </a:prstGeom>
          <a:noFill/>
        </p:spPr>
        <p:txBody>
          <a:bodyPr wrap="square" rtlCol="0">
            <a:spAutoFit/>
          </a:bodyPr>
          <a:lstStyle/>
          <a:p>
            <a:r>
              <a:rPr lang="en-GB" b="1" dirty="0">
                <a:solidFill>
                  <a:srgbClr val="0070C0"/>
                </a:solidFill>
                <a:latin typeface="Arial" panose="020B0604020202020204" pitchFamily="34" charset="0"/>
                <a:cs typeface="Arial" panose="020B0604020202020204" pitchFamily="34" charset="0"/>
              </a:rPr>
              <a:t>Concerns with your breasts?</a:t>
            </a:r>
          </a:p>
          <a:p>
            <a:endParaRPr lang="en-GB" sz="1200" b="1" dirty="0">
              <a:solidFill>
                <a:srgbClr val="0070C0"/>
              </a:solidFill>
              <a:latin typeface="Arial" panose="020B0604020202020204" pitchFamily="34" charset="0"/>
              <a:cs typeface="Arial" panose="020B0604020202020204" pitchFamily="34" charset="0"/>
            </a:endParaRPr>
          </a:p>
          <a:p>
            <a:pPr fontAlgn="base"/>
            <a:r>
              <a:rPr lang="en-GB" sz="1200" dirty="0">
                <a:latin typeface="Arial" panose="020B0604020202020204" pitchFamily="34" charset="0"/>
                <a:cs typeface="Arial" panose="020B0604020202020204" pitchFamily="34" charset="0"/>
              </a:rPr>
              <a:t>If you have reported a concern with your breasts this will have been noted by your mammographer.</a:t>
            </a:r>
            <a:r>
              <a:rPr lang="en-US" sz="1200" dirty="0">
                <a:latin typeface="Arial" panose="020B0604020202020204" pitchFamily="34" charset="0"/>
                <a:cs typeface="Arial" panose="020B0604020202020204" pitchFamily="34" charset="0"/>
              </a:rPr>
              <a:t>​</a:t>
            </a:r>
          </a:p>
          <a:p>
            <a:pPr fontAlgn="base"/>
            <a:r>
              <a:rPr lang="en-GB" sz="1200" dirty="0">
                <a:latin typeface="Arial" panose="020B0604020202020204" pitchFamily="34" charset="0"/>
                <a:cs typeface="Arial" panose="020B0604020202020204" pitchFamily="34" charset="0"/>
              </a:rPr>
              <a:t>​</a:t>
            </a:r>
          </a:p>
          <a:p>
            <a:pPr fontAlgn="base"/>
            <a:r>
              <a:rPr lang="en-GB" sz="1200" dirty="0">
                <a:latin typeface="Arial" panose="020B0604020202020204" pitchFamily="34" charset="0"/>
                <a:cs typeface="Arial" panose="020B0604020202020204" pitchFamily="34" charset="0"/>
              </a:rPr>
              <a:t>When your images have been reviewed: </a:t>
            </a:r>
            <a:r>
              <a:rPr lang="en-US" sz="1200" dirty="0">
                <a:latin typeface="Arial" panose="020B0604020202020204" pitchFamily="34" charset="0"/>
                <a:cs typeface="Arial" panose="020B0604020202020204" pitchFamily="34" charset="0"/>
              </a:rPr>
              <a:t>​</a:t>
            </a:r>
          </a:p>
          <a:p>
            <a:pPr fontAlgn="base"/>
            <a:endParaRPr lang="en-US" sz="1200" dirty="0">
              <a:latin typeface="Arial" panose="020B0604020202020204" pitchFamily="34" charset="0"/>
              <a:cs typeface="Arial" panose="020B0604020202020204" pitchFamily="34" charset="0"/>
            </a:endParaRPr>
          </a:p>
          <a:p>
            <a:pPr marL="361950" indent="-361950" fontAlgn="base">
              <a:buFont typeface="Arial" panose="020B0604020202020204" pitchFamily="34" charset="0"/>
              <a:buChar char="•"/>
            </a:pPr>
            <a:r>
              <a:rPr lang="en-GB" sz="1200" dirty="0">
                <a:latin typeface="Arial" panose="020B0604020202020204" pitchFamily="34" charset="0"/>
                <a:cs typeface="Arial" panose="020B0604020202020204" pitchFamily="34" charset="0"/>
              </a:rPr>
              <a:t>If a mammographic abnormality is noted, you will be re-called to one of our assessment clinics for further tests and an appointment will be sent out to you in the post. </a:t>
            </a:r>
            <a:r>
              <a:rPr lang="en-US" sz="1200" dirty="0">
                <a:latin typeface="Arial" panose="020B0604020202020204" pitchFamily="34" charset="0"/>
                <a:cs typeface="Arial" panose="020B0604020202020204" pitchFamily="34" charset="0"/>
              </a:rPr>
              <a:t>​</a:t>
            </a:r>
          </a:p>
          <a:p>
            <a:pPr marL="361950" indent="-361950" fontAlgn="base">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361950" indent="-361950" fontAlgn="base">
              <a:buFont typeface="Arial" panose="020B0604020202020204" pitchFamily="34" charset="0"/>
              <a:buChar char="•"/>
            </a:pPr>
            <a:r>
              <a:rPr lang="en-GB" sz="1200" dirty="0">
                <a:latin typeface="Arial" panose="020B0604020202020204" pitchFamily="34" charset="0"/>
                <a:cs typeface="Arial" panose="020B0604020202020204" pitchFamily="34" charset="0"/>
              </a:rPr>
              <a:t>If no abnormality is noted, you will be sent a normal result letter, and we will be invited for screening in three years' time (if you are aged over 71 years you will have to request your appointment every three years).</a:t>
            </a:r>
            <a:r>
              <a:rPr lang="en-US" sz="1200" dirty="0">
                <a:latin typeface="Arial" panose="020B0604020202020204" pitchFamily="34" charset="0"/>
                <a:cs typeface="Arial" panose="020B0604020202020204" pitchFamily="34" charset="0"/>
              </a:rPr>
              <a:t>​</a:t>
            </a:r>
          </a:p>
          <a:p>
            <a:pPr fontAlgn="base"/>
            <a:r>
              <a:rPr lang="en-GB" sz="1200" dirty="0">
                <a:latin typeface="Arial" panose="020B0604020202020204" pitchFamily="34" charset="0"/>
                <a:cs typeface="Arial" panose="020B0604020202020204" pitchFamily="34" charset="0"/>
              </a:rPr>
              <a:t>​</a:t>
            </a:r>
          </a:p>
          <a:p>
            <a:pPr fontAlgn="base"/>
            <a:r>
              <a:rPr lang="en-GB" sz="1200" dirty="0">
                <a:latin typeface="Arial" panose="020B0604020202020204" pitchFamily="34" charset="0"/>
                <a:cs typeface="Arial" panose="020B0604020202020204" pitchFamily="34" charset="0"/>
              </a:rPr>
              <a:t>Should your concern with your breasts continue, then please see your own GP who can refer you into our symptomatic breast service.</a:t>
            </a:r>
          </a:p>
          <a:p>
            <a:pPr fontAlgn="base"/>
            <a:endParaRPr lang="en-GB" sz="1200" dirty="0">
              <a:latin typeface="Arial" panose="020B0604020202020204" pitchFamily="34" charset="0"/>
              <a:cs typeface="Arial" panose="020B0604020202020204" pitchFamily="34" charset="0"/>
            </a:endParaRPr>
          </a:p>
          <a:p>
            <a:pPr fontAlgn="base"/>
            <a:endParaRPr lang="en-US" sz="1200" dirty="0">
              <a:latin typeface="Arial" panose="020B0604020202020204" pitchFamily="34" charset="0"/>
              <a:cs typeface="Arial" panose="020B0604020202020204" pitchFamily="34" charset="0"/>
            </a:endParaRPr>
          </a:p>
          <a:p>
            <a:endParaRPr lang="en-GB" b="1" dirty="0">
              <a:solidFill>
                <a:srgbClr val="0070C0"/>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A1D407E2-3785-3D90-4005-5F7526B0871C}"/>
              </a:ext>
            </a:extLst>
          </p:cNvPr>
          <p:cNvSpPr txBox="1"/>
          <p:nvPr/>
        </p:nvSpPr>
        <p:spPr>
          <a:xfrm>
            <a:off x="320075" y="4788743"/>
            <a:ext cx="4289076" cy="1661993"/>
          </a:xfrm>
          <a:prstGeom prst="rect">
            <a:avLst/>
          </a:prstGeom>
          <a:noFill/>
        </p:spPr>
        <p:txBody>
          <a:bodyPr wrap="square" rtlCol="0">
            <a:spAutoFit/>
          </a:bodyPr>
          <a:lstStyle/>
          <a:p>
            <a:r>
              <a:rPr lang="en-GB" b="1" dirty="0">
                <a:solidFill>
                  <a:srgbClr val="0070C0"/>
                </a:solidFill>
                <a:latin typeface="Arial" panose="020B0604020202020204" pitchFamily="34" charset="0"/>
                <a:cs typeface="Arial" panose="020B0604020202020204" pitchFamily="34" charset="0"/>
              </a:rPr>
              <a:t>Under breast soreness?</a:t>
            </a:r>
          </a:p>
          <a:p>
            <a:endParaRPr lang="en-GB" sz="1200" b="1" dirty="0">
              <a:solidFill>
                <a:srgbClr val="0070C0"/>
              </a:solidFill>
              <a:latin typeface="Arial" panose="020B0604020202020204" pitchFamily="34" charset="0"/>
              <a:cs typeface="Arial" panose="020B0604020202020204" pitchFamily="34" charset="0"/>
            </a:endParaRPr>
          </a:p>
          <a:p>
            <a:pPr fontAlgn="base"/>
            <a:r>
              <a:rPr lang="en-GB" sz="1200" dirty="0">
                <a:latin typeface="Arial" panose="020B0604020202020204" pitchFamily="34" charset="0"/>
                <a:cs typeface="Arial" panose="020B0604020202020204" pitchFamily="34" charset="0"/>
              </a:rPr>
              <a:t>Under breast soreness is a common problem.</a:t>
            </a:r>
            <a:endParaRPr lang="en-US" sz="1200" dirty="0">
              <a:latin typeface="Arial" panose="020B0604020202020204" pitchFamily="34" charset="0"/>
              <a:cs typeface="Arial" panose="020B0604020202020204" pitchFamily="34" charset="0"/>
            </a:endParaRPr>
          </a:p>
          <a:p>
            <a:pPr fontAlgn="base"/>
            <a:r>
              <a:rPr lang="en-GB" sz="1200" dirty="0">
                <a:latin typeface="Arial" panose="020B0604020202020204" pitchFamily="34" charset="0"/>
                <a:cs typeface="Arial" panose="020B0604020202020204" pitchFamily="34" charset="0"/>
              </a:rPr>
              <a:t>​</a:t>
            </a:r>
          </a:p>
          <a:p>
            <a:pPr fontAlgn="base"/>
            <a:r>
              <a:rPr lang="en-GB" sz="1200" dirty="0">
                <a:latin typeface="Arial" panose="020B0604020202020204" pitchFamily="34" charset="0"/>
                <a:cs typeface="Arial" panose="020B0604020202020204" pitchFamily="34" charset="0"/>
              </a:rPr>
              <a:t>For help and remedies please contact your GP or visit your local pharmacy. </a:t>
            </a:r>
            <a:endParaRPr lang="en-US" sz="1200" dirty="0">
              <a:latin typeface="Arial" panose="020B0604020202020204" pitchFamily="34" charset="0"/>
              <a:cs typeface="Arial" panose="020B0604020202020204" pitchFamily="34" charset="0"/>
            </a:endParaRPr>
          </a:p>
          <a:p>
            <a:endParaRPr lang="en-GB" b="1"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03800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TotalTime>
  <Words>508</Words>
  <Application>Microsoft Office PowerPoint</Application>
  <PresentationFormat>Custom</PresentationFormat>
  <Paragraphs>61</Paragraphs>
  <Slides>2</Slides>
  <Notes>0</Notes>
  <HiddenSlides>0</HiddenSlides>
  <MMClips>0</MMClips>
  <ScaleCrop>false</ScaleCrop>
  <HeadingPairs>
    <vt:vector size="6" baseType="variant">
      <vt:variant>
        <vt:lpstr>Fonts Used</vt:lpstr>
      </vt:variant>
      <vt:variant>
        <vt:i4>1</vt:i4>
      </vt:variant>
      <vt:variant>
        <vt:lpstr>Theme</vt:lpstr>
      </vt:variant>
      <vt:variant>
        <vt:i4>2</vt:i4>
      </vt:variant>
      <vt:variant>
        <vt:lpstr>Slide Titles</vt:lpstr>
      </vt:variant>
      <vt:variant>
        <vt:i4>2</vt:i4>
      </vt:variant>
    </vt:vector>
  </HeadingPairs>
  <TitlesOfParts>
    <vt:vector size="5" baseType="lpstr">
      <vt:lpstr>Arial</vt:lpstr>
      <vt:lpstr>Office Theme</vt:lpstr>
      <vt:lpstr>Custom Design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Karl Lindley - Graphic Designer - SFH-KMH</dc:creator>
  <cp:lastModifiedBy>MORTON, Jayne (SHERWOOD FOREST HOSPITALS NHS FOUNDATION TRUST)</cp:lastModifiedBy>
  <cp:revision>26</cp:revision>
  <dcterms:created xsi:type="dcterms:W3CDTF">2017-05-04T13:43:06Z</dcterms:created>
  <dcterms:modified xsi:type="dcterms:W3CDTF">2025-12-17T12:26:23Z</dcterms:modified>
</cp:coreProperties>
</file>