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0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ire Parker" initials="CP" lastIdx="2" clrIdx="0"/>
  <p:cmAuthor id="2" name="Adam Turner" initials="AT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7234"/>
    <a:srgbClr val="0092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2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39A26-DFA2-4835-AEC1-BF902E6D7546}" type="datetimeFigureOut">
              <a:rPr lang="en-GB" smtClean="0"/>
              <a:t>08/08/2022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C88B2-1F17-404C-9DA3-98B7FAA7920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5575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620241" y="1649628"/>
            <a:ext cx="10316899" cy="2244128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614924" y="854469"/>
            <a:ext cx="8756073" cy="611649"/>
          </a:xfrm>
          <a:prstGeom prst="rect">
            <a:avLst/>
          </a:prstGeom>
        </p:spPr>
        <p:txBody>
          <a:bodyPr/>
          <a:lstStyle>
            <a:lvl1pPr>
              <a:defRPr sz="3600" b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US" sz="2800" dirty="0">
              <a:solidFill>
                <a:srgbClr val="005EB8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88420" y="6372540"/>
            <a:ext cx="8631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34F92BC6-D7C3-584B-87F2-0B845776A5AD}" type="slidenum">
              <a:rPr lang="en-US" sz="12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2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</a:t>
            </a:r>
            <a:endParaRPr lang="en-US" sz="1200" dirty="0">
              <a:solidFill>
                <a:schemeClr val="accent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20904" y="6333444"/>
            <a:ext cx="76308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accent3">
                    <a:lumMod val="60000"/>
                    <a:lumOff val="4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pic>
        <p:nvPicPr>
          <p:cNvPr id="7" name="Picture 6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73ED297C-39EF-419A-A466-245C5244E7B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775575" y="249972"/>
            <a:ext cx="1106139" cy="436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969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388420" y="6372540"/>
            <a:ext cx="8631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fld id="{34F92BC6-D7C3-584B-87F2-0B845776A5AD}" type="slidenum">
              <a:rPr lang="en-US" sz="120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200" dirty="0">
                <a:solidFill>
                  <a:schemeClr val="accent3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>
                <a:solidFill>
                  <a:srgbClr val="005EB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|</a:t>
            </a:r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20904" y="6333444"/>
            <a:ext cx="76308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accent3">
                    <a:lumMod val="60000"/>
                    <a:lumOff val="40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</p:spTree>
    <p:extLst>
      <p:ext uri="{BB962C8B-B14F-4D97-AF65-F5344CB8AC3E}">
        <p14:creationId xmlns:p14="http://schemas.microsoft.com/office/powerpoint/2010/main" val="3527645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571F6513-82C4-48A8-9AEC-918797766D28}"/>
              </a:ext>
            </a:extLst>
          </p:cNvPr>
          <p:cNvSpPr txBox="1"/>
          <p:nvPr/>
        </p:nvSpPr>
        <p:spPr>
          <a:xfrm>
            <a:off x="3948126" y="1080068"/>
            <a:ext cx="7822696" cy="2347774"/>
          </a:xfrm>
          <a:prstGeom prst="roundRect">
            <a:avLst>
              <a:gd name="adj" fmla="val 2062"/>
            </a:avLst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72000" tIns="36000" rIns="72000" bIns="36000" rtlCol="0">
            <a:noAutofit/>
          </a:bodyPr>
          <a:lstStyle/>
          <a:p>
            <a:endParaRPr lang="en-GB" sz="1400" dirty="0"/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3B230BE4-7BD0-4D3D-855B-044D88DAB34C}"/>
              </a:ext>
            </a:extLst>
          </p:cNvPr>
          <p:cNvSpPr txBox="1">
            <a:spLocks/>
          </p:cNvSpPr>
          <p:nvPr/>
        </p:nvSpPr>
        <p:spPr>
          <a:xfrm>
            <a:off x="168215" y="221158"/>
            <a:ext cx="11028279" cy="611649"/>
          </a:xfrm>
          <a:prstGeom prst="rect">
            <a:avLst/>
          </a:prstGeom>
        </p:spPr>
        <p:txBody>
          <a:bodyPr/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0" kern="1200">
                <a:solidFill>
                  <a:srgbClr val="005EB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Appendix 2: </a:t>
            </a:r>
            <a:r>
              <a:rPr lang="en-GB" dirty="0"/>
              <a:t>Example wellbeing action plan</a:t>
            </a:r>
            <a:endParaRPr kumimoji="0" lang="en-GB" sz="3600" b="0" i="0" u="none" strike="noStrike" kern="1200" cap="none" spc="0" normalizeH="0" baseline="0" noProof="0" dirty="0">
              <a:ln>
                <a:noFill/>
              </a:ln>
              <a:solidFill>
                <a:srgbClr val="005EB8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E0959F7-A4E1-445D-A169-47E60668B7F6}"/>
              </a:ext>
            </a:extLst>
          </p:cNvPr>
          <p:cNvSpPr txBox="1"/>
          <p:nvPr/>
        </p:nvSpPr>
        <p:spPr>
          <a:xfrm>
            <a:off x="171376" y="1069539"/>
            <a:ext cx="3486224" cy="1208875"/>
          </a:xfrm>
          <a:prstGeom prst="roundRect">
            <a:avLst>
              <a:gd name="adj" fmla="val 5111"/>
            </a:avLst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72000" tIns="36000" rIns="72000" bIns="36000" rtlCol="0">
            <a:noAutofit/>
          </a:bodyPr>
          <a:lstStyle/>
          <a:p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helps me to stay healthy and look after my wellbeing at work?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E8ADA9B-C067-48EB-A3BD-2A1D975EA8AE}"/>
              </a:ext>
            </a:extLst>
          </p:cNvPr>
          <p:cNvSpPr txBox="1"/>
          <p:nvPr/>
        </p:nvSpPr>
        <p:spPr>
          <a:xfrm>
            <a:off x="171375" y="3688709"/>
            <a:ext cx="3486224" cy="1221343"/>
          </a:xfrm>
          <a:prstGeom prst="roundRect">
            <a:avLst>
              <a:gd name="adj" fmla="val 6269"/>
            </a:avLst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72000" tIns="36000" rIns="72000" bIns="36000" rtlCol="0">
            <a:noAutofit/>
          </a:bodyPr>
          <a:lstStyle/>
          <a:p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hinders or reduces my wellbeing at work?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EBB6CB5-B591-41A1-89FE-43ED0F4236D8}"/>
              </a:ext>
            </a:extLst>
          </p:cNvPr>
          <p:cNvSpPr txBox="1"/>
          <p:nvPr/>
        </p:nvSpPr>
        <p:spPr>
          <a:xfrm>
            <a:off x="3948126" y="3694312"/>
            <a:ext cx="3486224" cy="1221343"/>
          </a:xfrm>
          <a:prstGeom prst="roundRect">
            <a:avLst>
              <a:gd name="adj" fmla="val 3149"/>
            </a:avLst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72000" tIns="36000" rIns="72000" bIns="36000" rtlCol="0">
            <a:noAutofit/>
          </a:bodyPr>
          <a:lstStyle/>
          <a:p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situations or factors trigger poorer health and wellbeing for me? Are there early warning signs others should be aware of?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E8B69CF-8B20-4E59-933C-EF4ADDCAAFF8}"/>
              </a:ext>
            </a:extLst>
          </p:cNvPr>
          <p:cNvSpPr txBox="1"/>
          <p:nvPr/>
        </p:nvSpPr>
        <p:spPr>
          <a:xfrm>
            <a:off x="171375" y="2349105"/>
            <a:ext cx="3486224" cy="1221343"/>
          </a:xfrm>
          <a:prstGeom prst="roundRect">
            <a:avLst>
              <a:gd name="adj" fmla="val 5229"/>
            </a:avLst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72000" tIns="36000" rIns="72000" bIns="36000" rtlCol="0">
            <a:noAutofit/>
          </a:bodyPr>
          <a:lstStyle/>
          <a:p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usually works for me to maintain and/or improve my health and wellbeing?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6F51E5-9DF5-49E3-A13C-255F6868AA52}"/>
              </a:ext>
            </a:extLst>
          </p:cNvPr>
          <p:cNvSpPr txBox="1"/>
          <p:nvPr/>
        </p:nvSpPr>
        <p:spPr>
          <a:xfrm>
            <a:off x="171375" y="4961060"/>
            <a:ext cx="3486224" cy="1221343"/>
          </a:xfrm>
          <a:prstGeom prst="roundRect">
            <a:avLst>
              <a:gd name="adj" fmla="val 7308"/>
            </a:avLst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72000" tIns="36000" rIns="72000" bIns="36000" rtlCol="0">
            <a:noAutofit/>
          </a:bodyPr>
          <a:lstStyle/>
          <a:p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steps can I take if I start to feel unwell in myself?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FDC91D-F2B7-4D0E-BCC7-0F606BB5B589}"/>
              </a:ext>
            </a:extLst>
          </p:cNvPr>
          <p:cNvSpPr txBox="1"/>
          <p:nvPr/>
        </p:nvSpPr>
        <p:spPr>
          <a:xfrm>
            <a:off x="3948126" y="4961060"/>
            <a:ext cx="3486224" cy="1221343"/>
          </a:xfrm>
          <a:prstGeom prst="roundRect">
            <a:avLst>
              <a:gd name="adj" fmla="val 5229"/>
            </a:avLst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72000" tIns="36000" rIns="72000" bIns="36000" rtlCol="0">
            <a:noAutofit/>
          </a:bodyPr>
          <a:lstStyle/>
          <a:p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could be put in place at work to help me manage these triggers for poorer wellbeing? How can others help me?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92D4C9-4DD6-475C-83F4-0B4D3B134773}"/>
              </a:ext>
            </a:extLst>
          </p:cNvPr>
          <p:cNvSpPr txBox="1"/>
          <p:nvPr/>
        </p:nvSpPr>
        <p:spPr>
          <a:xfrm>
            <a:off x="7724878" y="3688708"/>
            <a:ext cx="4045944" cy="2499423"/>
          </a:xfrm>
          <a:prstGeom prst="roundRect">
            <a:avLst>
              <a:gd name="adj" fmla="val 1423"/>
            </a:avLst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72000" tIns="36000" rIns="72000" bIns="36000" rtlCol="0">
            <a:noAutofit/>
          </a:bodyPr>
          <a:lstStyle/>
          <a:p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Actions to maintain and improve my health and wellbeing include: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200" dirty="0"/>
              <a:t>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200" dirty="0"/>
              <a:t>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200" dirty="0"/>
              <a:t> </a:t>
            </a:r>
          </a:p>
          <a:p>
            <a:endParaRPr lang="en-GB" sz="1200" dirty="0"/>
          </a:p>
          <a:p>
            <a:r>
              <a:rPr lang="en-GB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My manager, team and my organisation can support me by: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200" dirty="0"/>
              <a:t>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200" dirty="0"/>
              <a:t>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GB" sz="1200" dirty="0"/>
              <a:t> </a:t>
            </a:r>
          </a:p>
          <a:p>
            <a:endParaRPr lang="en-GB" sz="1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93CBC16-B786-4649-A95D-21AE233D97D2}"/>
              </a:ext>
            </a:extLst>
          </p:cNvPr>
          <p:cNvSpPr/>
          <p:nvPr/>
        </p:nvSpPr>
        <p:spPr>
          <a:xfrm>
            <a:off x="3948126" y="3450563"/>
            <a:ext cx="1882054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1200" b="1" dirty="0">
                <a:solidFill>
                  <a:srgbClr val="0070C0"/>
                </a:solidFill>
              </a:rPr>
              <a:t>Helping others to help you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91D164-639A-4FDE-AC11-22DA443A2AB8}"/>
              </a:ext>
            </a:extLst>
          </p:cNvPr>
          <p:cNvSpPr/>
          <p:nvPr/>
        </p:nvSpPr>
        <p:spPr>
          <a:xfrm>
            <a:off x="132854" y="792332"/>
            <a:ext cx="2434513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1200" b="1" dirty="0">
                <a:solidFill>
                  <a:srgbClr val="0070C0"/>
                </a:solidFill>
              </a:rPr>
              <a:t>Managing my health and wellbeing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464F16-777C-4416-87B8-8BA499A13614}"/>
              </a:ext>
            </a:extLst>
          </p:cNvPr>
          <p:cNvSpPr/>
          <p:nvPr/>
        </p:nvSpPr>
        <p:spPr>
          <a:xfrm>
            <a:off x="7724877" y="3433938"/>
            <a:ext cx="1799275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1200" b="1" dirty="0">
                <a:solidFill>
                  <a:srgbClr val="0070C0"/>
                </a:solidFill>
              </a:rPr>
              <a:t>My wellbeing action plan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4131698-2218-4C63-8087-D0505B1CAED7}"/>
              </a:ext>
            </a:extLst>
          </p:cNvPr>
          <p:cNvSpPr/>
          <p:nvPr/>
        </p:nvSpPr>
        <p:spPr>
          <a:xfrm>
            <a:off x="3910026" y="805032"/>
            <a:ext cx="3204916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GB" sz="1200" b="1" dirty="0">
                <a:solidFill>
                  <a:srgbClr val="0070C0"/>
                </a:solidFill>
              </a:rPr>
              <a:t>Aspects of my health and wellbeing to consider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D3DFD69-0E9B-42B9-8E7F-AB4CDE7D3A5A}"/>
              </a:ext>
            </a:extLst>
          </p:cNvPr>
          <p:cNvSpPr/>
          <p:nvPr/>
        </p:nvSpPr>
        <p:spPr>
          <a:xfrm>
            <a:off x="171375" y="6359232"/>
            <a:ext cx="2863926" cy="276999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1200" b="1" dirty="0">
                <a:solidFill>
                  <a:schemeClr val="bg1">
                    <a:lumMod val="75000"/>
                  </a:schemeClr>
                </a:solidFill>
              </a:rPr>
              <a:t>Name: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A63B815-7028-4153-9D7E-BAF1F307D094}"/>
              </a:ext>
            </a:extLst>
          </p:cNvPr>
          <p:cNvSpPr/>
          <p:nvPr/>
        </p:nvSpPr>
        <p:spPr>
          <a:xfrm>
            <a:off x="3122233" y="6359231"/>
            <a:ext cx="2220410" cy="276999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1200" b="1" dirty="0">
                <a:solidFill>
                  <a:schemeClr val="bg1">
                    <a:lumMod val="75000"/>
                  </a:schemeClr>
                </a:solidFill>
              </a:rPr>
              <a:t>Date created: 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A170FF6-08B1-4832-860C-4DF57E42AF10}"/>
              </a:ext>
            </a:extLst>
          </p:cNvPr>
          <p:cNvSpPr/>
          <p:nvPr/>
        </p:nvSpPr>
        <p:spPr>
          <a:xfrm>
            <a:off x="8016874" y="6359231"/>
            <a:ext cx="3753948" cy="274665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1200" b="1" dirty="0">
                <a:solidFill>
                  <a:schemeClr val="bg1">
                    <a:lumMod val="75000"/>
                  </a:schemeClr>
                </a:solidFill>
              </a:rPr>
              <a:t>Shared with: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9F603F-F329-4C41-90C5-A5541C262280}"/>
              </a:ext>
            </a:extLst>
          </p:cNvPr>
          <p:cNvSpPr/>
          <p:nvPr/>
        </p:nvSpPr>
        <p:spPr>
          <a:xfrm>
            <a:off x="5426710" y="6369785"/>
            <a:ext cx="2469431" cy="276999"/>
          </a:xfrm>
          <a:prstGeom prst="rect">
            <a:avLst/>
          </a:prstGeom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GB" sz="1200" b="1" dirty="0">
                <a:solidFill>
                  <a:schemeClr val="bg1">
                    <a:lumMod val="75000"/>
                  </a:schemeClr>
                </a:solidFill>
              </a:rPr>
              <a:t>Date to review: </a:t>
            </a:r>
          </a:p>
        </p:txBody>
      </p:sp>
      <p:pic>
        <p:nvPicPr>
          <p:cNvPr id="30" name="Picture 2" descr="Single stick figure, hand drawn in very simple lines - Stick Figure -  Posters and Art Prints | TeePublic">
            <a:extLst>
              <a:ext uri="{FF2B5EF4-FFF2-40B4-BE49-F238E27FC236}">
                <a16:creationId xmlns:a16="http://schemas.microsoft.com/office/drawing/2014/main" id="{01D94A2D-5820-4EEB-B30C-B64CC809496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933279" y="1926422"/>
            <a:ext cx="632500" cy="118806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</p:pic>
      <p:sp>
        <p:nvSpPr>
          <p:cNvPr id="34" name="Speech Bubble: Rectangle with Corners Rounded 33">
            <a:extLst>
              <a:ext uri="{FF2B5EF4-FFF2-40B4-BE49-F238E27FC236}">
                <a16:creationId xmlns:a16="http://schemas.microsoft.com/office/drawing/2014/main" id="{470CED83-87AD-4D62-A921-1497ECE15B61}"/>
              </a:ext>
            </a:extLst>
          </p:cNvPr>
          <p:cNvSpPr/>
          <p:nvPr/>
        </p:nvSpPr>
        <p:spPr>
          <a:xfrm>
            <a:off x="5214306" y="1305646"/>
            <a:ext cx="2011498" cy="563653"/>
          </a:xfrm>
          <a:prstGeom prst="wedgeRoundRectCallout">
            <a:avLst>
              <a:gd name="adj1" fmla="val 73463"/>
              <a:gd name="adj2" fmla="val 52650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2060"/>
                </a:solidFill>
              </a:rPr>
              <a:t>Mental health, emotional, psychological, stress</a:t>
            </a:r>
          </a:p>
        </p:txBody>
      </p:sp>
      <p:sp>
        <p:nvSpPr>
          <p:cNvPr id="35" name="Speech Bubble: Rectangle with Corners Rounded 34">
            <a:extLst>
              <a:ext uri="{FF2B5EF4-FFF2-40B4-BE49-F238E27FC236}">
                <a16:creationId xmlns:a16="http://schemas.microsoft.com/office/drawing/2014/main" id="{FDFA16C8-9639-47F8-BDEA-EE8C8528380F}"/>
              </a:ext>
            </a:extLst>
          </p:cNvPr>
          <p:cNvSpPr/>
          <p:nvPr/>
        </p:nvSpPr>
        <p:spPr>
          <a:xfrm>
            <a:off x="9536851" y="1318118"/>
            <a:ext cx="2011497" cy="548688"/>
          </a:xfrm>
          <a:prstGeom prst="wedgeRoundRectCallout">
            <a:avLst>
              <a:gd name="adj1" fmla="val -79443"/>
              <a:gd name="adj2" fmla="val 70830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2060"/>
                </a:solidFill>
              </a:rPr>
              <a:t>Physical health, nutrition, rest, sleep, exercise, injury</a:t>
            </a:r>
          </a:p>
        </p:txBody>
      </p:sp>
      <p:sp>
        <p:nvSpPr>
          <p:cNvPr id="36" name="Speech Bubble: Rectangle with Corners Rounded 35">
            <a:extLst>
              <a:ext uri="{FF2B5EF4-FFF2-40B4-BE49-F238E27FC236}">
                <a16:creationId xmlns:a16="http://schemas.microsoft.com/office/drawing/2014/main" id="{07BAFF66-EE9E-4227-8B53-BF78FCAF7FE8}"/>
              </a:ext>
            </a:extLst>
          </p:cNvPr>
          <p:cNvSpPr/>
          <p:nvPr/>
        </p:nvSpPr>
        <p:spPr>
          <a:xfrm>
            <a:off x="7302879" y="1204046"/>
            <a:ext cx="919762" cy="354754"/>
          </a:xfrm>
          <a:prstGeom prst="wedgeRoundRectCallout">
            <a:avLst>
              <a:gd name="adj1" fmla="val -3592"/>
              <a:gd name="adj2" fmla="val 82383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2060"/>
                </a:solidFill>
              </a:rPr>
              <a:t>Financial</a:t>
            </a:r>
          </a:p>
        </p:txBody>
      </p:sp>
      <p:sp>
        <p:nvSpPr>
          <p:cNvPr id="37" name="Speech Bubble: Rectangle with Corners Rounded 36">
            <a:extLst>
              <a:ext uri="{FF2B5EF4-FFF2-40B4-BE49-F238E27FC236}">
                <a16:creationId xmlns:a16="http://schemas.microsoft.com/office/drawing/2014/main" id="{69FF5919-373D-4020-8EA5-6BAFE308C1DF}"/>
              </a:ext>
            </a:extLst>
          </p:cNvPr>
          <p:cNvSpPr/>
          <p:nvPr/>
        </p:nvSpPr>
        <p:spPr>
          <a:xfrm>
            <a:off x="9784413" y="2561456"/>
            <a:ext cx="1745166" cy="346595"/>
          </a:xfrm>
          <a:prstGeom prst="wedgeRoundRectCallout">
            <a:avLst>
              <a:gd name="adj1" fmla="val -67814"/>
              <a:gd name="adj2" fmla="val 404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2060"/>
                </a:solidFill>
              </a:rPr>
              <a:t>Social and relationships</a:t>
            </a:r>
          </a:p>
        </p:txBody>
      </p:sp>
      <p:sp>
        <p:nvSpPr>
          <p:cNvPr id="38" name="Speech Bubble: Rectangle with Corners Rounded 37">
            <a:extLst>
              <a:ext uri="{FF2B5EF4-FFF2-40B4-BE49-F238E27FC236}">
                <a16:creationId xmlns:a16="http://schemas.microsoft.com/office/drawing/2014/main" id="{888CFE29-AB4C-412D-AC5B-93F0AF0623EB}"/>
              </a:ext>
            </a:extLst>
          </p:cNvPr>
          <p:cNvSpPr/>
          <p:nvPr/>
        </p:nvSpPr>
        <p:spPr>
          <a:xfrm>
            <a:off x="5191643" y="2534124"/>
            <a:ext cx="1552839" cy="366301"/>
          </a:xfrm>
          <a:prstGeom prst="wedgeRoundRectCallout">
            <a:avLst>
              <a:gd name="adj1" fmla="val 81850"/>
              <a:gd name="adj2" fmla="val 6802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2060"/>
                </a:solidFill>
              </a:rPr>
              <a:t>Personal safety</a:t>
            </a:r>
          </a:p>
        </p:txBody>
      </p:sp>
      <p:sp>
        <p:nvSpPr>
          <p:cNvPr id="39" name="Speech Bubble: Rectangle with Corners Rounded 38">
            <a:extLst>
              <a:ext uri="{FF2B5EF4-FFF2-40B4-BE49-F238E27FC236}">
                <a16:creationId xmlns:a16="http://schemas.microsoft.com/office/drawing/2014/main" id="{DD6C601B-9F72-428A-BD1E-6DD7DB98051D}"/>
              </a:ext>
            </a:extLst>
          </p:cNvPr>
          <p:cNvSpPr/>
          <p:nvPr/>
        </p:nvSpPr>
        <p:spPr>
          <a:xfrm>
            <a:off x="8429438" y="1196525"/>
            <a:ext cx="1008381" cy="354754"/>
          </a:xfrm>
          <a:prstGeom prst="wedgeRoundRectCallout">
            <a:avLst>
              <a:gd name="adj1" fmla="val 5533"/>
              <a:gd name="adj2" fmla="val 93195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2060"/>
                </a:solidFill>
              </a:rPr>
              <a:t>Lifestyle</a:t>
            </a:r>
          </a:p>
        </p:txBody>
      </p:sp>
      <p:sp>
        <p:nvSpPr>
          <p:cNvPr id="40" name="Speech Bubble: Rectangle with Corners Rounded 39">
            <a:extLst>
              <a:ext uri="{FF2B5EF4-FFF2-40B4-BE49-F238E27FC236}">
                <a16:creationId xmlns:a16="http://schemas.microsoft.com/office/drawing/2014/main" id="{630049C6-29C6-49DD-A801-DCD7CC854B77}"/>
              </a:ext>
            </a:extLst>
          </p:cNvPr>
          <p:cNvSpPr/>
          <p:nvPr/>
        </p:nvSpPr>
        <p:spPr>
          <a:xfrm>
            <a:off x="5191643" y="3034733"/>
            <a:ext cx="1747921" cy="346594"/>
          </a:xfrm>
          <a:prstGeom prst="wedgeRoundRectCallout">
            <a:avLst>
              <a:gd name="adj1" fmla="val 72345"/>
              <a:gd name="adj2" fmla="val -51313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2060"/>
                </a:solidFill>
              </a:rPr>
              <a:t>Cultural and spiritual</a:t>
            </a:r>
          </a:p>
        </p:txBody>
      </p:sp>
      <p:sp>
        <p:nvSpPr>
          <p:cNvPr id="41" name="Speech Bubble: Rectangle with Corners Rounded 40">
            <a:extLst>
              <a:ext uri="{FF2B5EF4-FFF2-40B4-BE49-F238E27FC236}">
                <a16:creationId xmlns:a16="http://schemas.microsoft.com/office/drawing/2014/main" id="{6EAA7E1A-FBBD-45C0-9DEB-DD4D9DE6D41A}"/>
              </a:ext>
            </a:extLst>
          </p:cNvPr>
          <p:cNvSpPr/>
          <p:nvPr/>
        </p:nvSpPr>
        <p:spPr>
          <a:xfrm>
            <a:off x="5214306" y="1980282"/>
            <a:ext cx="1507514" cy="449049"/>
          </a:xfrm>
          <a:prstGeom prst="wedgeRoundRectCallout">
            <a:avLst>
              <a:gd name="adj1" fmla="val 73274"/>
              <a:gd name="adj2" fmla="val 9432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2060"/>
                </a:solidFill>
              </a:rPr>
              <a:t>Occupational and work environment</a:t>
            </a:r>
          </a:p>
        </p:txBody>
      </p:sp>
      <p:sp>
        <p:nvSpPr>
          <p:cNvPr id="42" name="Speech Bubble: Rectangle with Corners Rounded 41">
            <a:extLst>
              <a:ext uri="{FF2B5EF4-FFF2-40B4-BE49-F238E27FC236}">
                <a16:creationId xmlns:a16="http://schemas.microsoft.com/office/drawing/2014/main" id="{49BA3D9A-B9E7-4A07-B160-37EB9E222F4A}"/>
              </a:ext>
            </a:extLst>
          </p:cNvPr>
          <p:cNvSpPr/>
          <p:nvPr/>
        </p:nvSpPr>
        <p:spPr>
          <a:xfrm>
            <a:off x="9459833" y="3001794"/>
            <a:ext cx="2088515" cy="346594"/>
          </a:xfrm>
          <a:prstGeom prst="wedgeRoundRectCallout">
            <a:avLst>
              <a:gd name="adj1" fmla="val -69368"/>
              <a:gd name="adj2" fmla="val -56794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2060"/>
                </a:solidFill>
              </a:rPr>
              <a:t>Learning and personal growth</a:t>
            </a:r>
          </a:p>
        </p:txBody>
      </p:sp>
      <p:sp>
        <p:nvSpPr>
          <p:cNvPr id="43" name="Speech Bubble: Rectangle with Corners Rounded 42">
            <a:extLst>
              <a:ext uri="{FF2B5EF4-FFF2-40B4-BE49-F238E27FC236}">
                <a16:creationId xmlns:a16="http://schemas.microsoft.com/office/drawing/2014/main" id="{8CDEF596-1888-42A8-9F5F-5DC61C86D1F8}"/>
              </a:ext>
            </a:extLst>
          </p:cNvPr>
          <p:cNvSpPr/>
          <p:nvPr/>
        </p:nvSpPr>
        <p:spPr>
          <a:xfrm>
            <a:off x="9907184" y="1987339"/>
            <a:ext cx="1587874" cy="449049"/>
          </a:xfrm>
          <a:prstGeom prst="wedgeRoundRectCallout">
            <a:avLst>
              <a:gd name="adj1" fmla="val -75189"/>
              <a:gd name="adj2" fmla="val 20804"/>
              <a:gd name="adj3" fmla="val 16667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rgbClr val="002060"/>
                </a:solidFill>
              </a:rPr>
              <a:t>Home life and caring responsibilities</a:t>
            </a:r>
          </a:p>
        </p:txBody>
      </p:sp>
    </p:spTree>
    <p:extLst>
      <p:ext uri="{BB962C8B-B14F-4D97-AF65-F5344CB8AC3E}">
        <p14:creationId xmlns:p14="http://schemas.microsoft.com/office/powerpoint/2010/main" val="398037241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NHS Improvement">
      <a:dk1>
        <a:srgbClr val="000000"/>
      </a:dk1>
      <a:lt1>
        <a:srgbClr val="FFFFFF"/>
      </a:lt1>
      <a:dk2>
        <a:srgbClr val="003087"/>
      </a:dk2>
      <a:lt2>
        <a:srgbClr val="005EB8"/>
      </a:lt2>
      <a:accent1>
        <a:srgbClr val="005EB8"/>
      </a:accent1>
      <a:accent2>
        <a:srgbClr val="41B6E6"/>
      </a:accent2>
      <a:accent3>
        <a:srgbClr val="768692"/>
      </a:accent3>
      <a:accent4>
        <a:srgbClr val="00A499"/>
      </a:accent4>
      <a:accent5>
        <a:srgbClr val="006747"/>
      </a:accent5>
      <a:accent6>
        <a:srgbClr val="00A9CE"/>
      </a:accent6>
      <a:hlink>
        <a:srgbClr val="0072CE"/>
      </a:hlink>
      <a:folHlink>
        <a:srgbClr val="41B6E6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30208</TotalTime>
  <Words>213</Words>
  <Application>Microsoft Office PowerPoint</Application>
  <PresentationFormat>Widescreen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Parker</dc:creator>
  <cp:lastModifiedBy>GOULDSTONE, Amy (SHERWOOD FOREST HOSPITALS NHS FOUNDATION TRUST)</cp:lastModifiedBy>
  <cp:revision>193</cp:revision>
  <dcterms:created xsi:type="dcterms:W3CDTF">2020-04-27T14:01:32Z</dcterms:created>
  <dcterms:modified xsi:type="dcterms:W3CDTF">2022-08-08T14:26:42Z</dcterms:modified>
</cp:coreProperties>
</file>